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8" r:id="rId3"/>
    <p:sldId id="386" r:id="rId4"/>
    <p:sldId id="412" r:id="rId5"/>
    <p:sldId id="413" r:id="rId6"/>
    <p:sldId id="414" r:id="rId7"/>
    <p:sldId id="415" r:id="rId8"/>
    <p:sldId id="416" r:id="rId9"/>
    <p:sldId id="417" r:id="rId10"/>
    <p:sldId id="419" r:id="rId11"/>
    <p:sldId id="420" r:id="rId12"/>
    <p:sldId id="421" r:id="rId13"/>
    <p:sldId id="411" r:id="rId14"/>
    <p:sldId id="422" r:id="rId15"/>
    <p:sldId id="423" r:id="rId16"/>
    <p:sldId id="424" r:id="rId17"/>
    <p:sldId id="425" r:id="rId18"/>
    <p:sldId id="426" r:id="rId19"/>
    <p:sldId id="42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2A18BC-09A3-469D-BC7D-06B4B65E6FA8}" type="datetimeFigureOut">
              <a:rPr lang="ru-RU" smtClean="0"/>
              <a:t>20.01.2022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67A5C-A498-49EE-9D2F-3CDBED2E646C}" type="slidenum">
              <a:rPr lang="ru-RU" smtClean="0"/>
              <a:t>‹#›</a:t>
            </a:fld>
            <a:endParaRPr lang="ru-RU"/>
          </a:p>
        </p:txBody>
      </p:sp>
    </p:spTree>
    <p:extLst>
      <p:ext uri="{BB962C8B-B14F-4D97-AF65-F5344CB8AC3E}">
        <p14:creationId xmlns:p14="http://schemas.microsoft.com/office/powerpoint/2010/main" val="3013731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CA7C0F5-D6BA-4793-B989-5EEE529F78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a:extLst>
              <a:ext uri="{FF2B5EF4-FFF2-40B4-BE49-F238E27FC236}">
                <a16:creationId xmlns:a16="http://schemas.microsoft.com/office/drawing/2014/main" id="{F501D52B-CBC8-4EF7-BD18-AC30812508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F05B944-B2BA-489B-96FD-0B632633E3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033CFE12-31CD-4202-8B49-97D54486AA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ru-RU"/>
              <a:t>For example, a ticket agent may run a ticket system program on his or her desk computer which will, in turn, access the database.</a:t>
            </a:r>
          </a:p>
          <a:p>
            <a:endParaRPr lang="en-US" altLang="ru-RU"/>
          </a:p>
        </p:txBody>
      </p:sp>
      <p:sp>
        <p:nvSpPr>
          <p:cNvPr id="25604" name="Slide Number Placeholder 3">
            <a:extLst>
              <a:ext uri="{FF2B5EF4-FFF2-40B4-BE49-F238E27FC236}">
                <a16:creationId xmlns:a16="http://schemas.microsoft.com/office/drawing/2014/main" id="{E0C288FC-094B-4550-8D41-4AFD537E15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FFA2BC-AE34-4285-9CE6-F248845784E2}" type="slidenum">
              <a:rPr lang="en-US" altLang="ru-RU"/>
              <a:pPr eaLnBrk="1" hangingPunct="1"/>
              <a:t>5</a:t>
            </a:fld>
            <a:endParaRPr lang="en-US"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914400"/>
          </a:xfrm>
        </p:spPr>
        <p:txBody>
          <a:bodyPr/>
          <a:lstStyle/>
          <a:p>
            <a:r>
              <a:rPr lang="en-US"/>
              <a:t>Click to edit Master title style</a:t>
            </a:r>
          </a:p>
        </p:txBody>
      </p:sp>
      <p:sp>
        <p:nvSpPr>
          <p:cNvPr id="3" name="Table Placeholder 2"/>
          <p:cNvSpPr>
            <a:spLocks noGrp="1"/>
          </p:cNvSpPr>
          <p:nvPr>
            <p:ph type="tbl" idx="1"/>
          </p:nvPr>
        </p:nvSpPr>
        <p:spPr>
          <a:xfrm>
            <a:off x="609600" y="1447800"/>
            <a:ext cx="10972800" cy="5029200"/>
          </a:xfrm>
        </p:spPr>
        <p:txBody>
          <a:bodyPr/>
          <a:lstStyle/>
          <a:p>
            <a:pPr lvl="0"/>
            <a:endParaRPr lang="en-US" noProof="0"/>
          </a:p>
        </p:txBody>
      </p:sp>
      <p:sp>
        <p:nvSpPr>
          <p:cNvPr id="4" name="Rectangle 4">
            <a:extLst>
              <a:ext uri="{FF2B5EF4-FFF2-40B4-BE49-F238E27FC236}">
                <a16:creationId xmlns:a16="http://schemas.microsoft.com/office/drawing/2014/main" id="{A7E9AF8F-614D-4D70-BE14-7A8797518D56}"/>
              </a:ext>
            </a:extLst>
          </p:cNvPr>
          <p:cNvSpPr>
            <a:spLocks noGrp="1" noChangeArrowheads="1"/>
          </p:cNvSpPr>
          <p:nvPr>
            <p:ph type="dt" sz="half" idx="10"/>
          </p:nvPr>
        </p:nvSpPr>
        <p:spPr>
          <a:ln/>
        </p:spPr>
        <p:txBody>
          <a:bodyPr/>
          <a:lstStyle>
            <a:lvl1pPr>
              <a:defRPr/>
            </a:lvl1pPr>
          </a:lstStyle>
          <a:p>
            <a:pPr>
              <a:defRPr/>
            </a:pPr>
            <a:fld id="{C7C87B04-9727-4D70-B0D5-EBE3E8E90CD4}" type="datetimeFigureOut">
              <a:rPr lang="en-US"/>
              <a:pPr>
                <a:defRPr/>
              </a:pPr>
              <a:t>1/20/2022</a:t>
            </a:fld>
            <a:endParaRPr lang="en-US"/>
          </a:p>
        </p:txBody>
      </p:sp>
      <p:sp>
        <p:nvSpPr>
          <p:cNvPr id="5" name="Rectangle 5">
            <a:extLst>
              <a:ext uri="{FF2B5EF4-FFF2-40B4-BE49-F238E27FC236}">
                <a16:creationId xmlns:a16="http://schemas.microsoft.com/office/drawing/2014/main" id="{17D1D63C-02E3-4135-94F0-62A69590C3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1964EDF-7211-4040-A1D9-E0E213BEB197}"/>
              </a:ext>
            </a:extLst>
          </p:cNvPr>
          <p:cNvSpPr>
            <a:spLocks noGrp="1" noChangeArrowheads="1"/>
          </p:cNvSpPr>
          <p:nvPr>
            <p:ph type="sldNum" sz="quarter" idx="12"/>
          </p:nvPr>
        </p:nvSpPr>
        <p:spPr>
          <a:ln/>
        </p:spPr>
        <p:txBody>
          <a:bodyPr/>
          <a:lstStyle>
            <a:lvl1pPr>
              <a:defRPr/>
            </a:lvl1pPr>
          </a:lstStyle>
          <a:p>
            <a:fld id="{7F0E25F2-B198-476E-A1A0-1C79A678AC41}" type="slidenum">
              <a:rPr lang="en-US" altLang="ru-RU"/>
              <a:pPr/>
              <a:t>‹#›</a:t>
            </a:fld>
            <a:endParaRPr lang="en-US" altLang="ru-RU"/>
          </a:p>
        </p:txBody>
      </p:sp>
    </p:spTree>
    <p:extLst>
      <p:ext uri="{BB962C8B-B14F-4D97-AF65-F5344CB8AC3E}">
        <p14:creationId xmlns:p14="http://schemas.microsoft.com/office/powerpoint/2010/main" val="31570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79EF9F-3D23-4FED-8C08-47DFEB12D4E9}"/>
              </a:ext>
            </a:extLst>
          </p:cNvPr>
          <p:cNvSpPr>
            <a:spLocks noGrp="1"/>
          </p:cNvSpPr>
          <p:nvPr>
            <p:ph type="ctrTitle"/>
          </p:nvPr>
        </p:nvSpPr>
        <p:spPr>
          <a:xfrm>
            <a:off x="421800" y="1442906"/>
            <a:ext cx="11170973" cy="738232"/>
          </a:xfrm>
        </p:spPr>
        <p:txBody>
          <a:bodyPr/>
          <a:lstStyle/>
          <a:p>
            <a:pPr algn="ctr"/>
            <a:r>
              <a:rPr lang="en-US" dirty="0"/>
              <a:t>The lecture</a:t>
            </a:r>
            <a:r>
              <a:rPr lang="ru-RU" dirty="0"/>
              <a:t> </a:t>
            </a:r>
            <a:r>
              <a:rPr lang="en-US" dirty="0"/>
              <a:t>2</a:t>
            </a:r>
            <a:endParaRPr lang="ru-RU" dirty="0"/>
          </a:p>
        </p:txBody>
      </p:sp>
      <p:sp>
        <p:nvSpPr>
          <p:cNvPr id="3" name="Подзаголовок 2">
            <a:extLst>
              <a:ext uri="{FF2B5EF4-FFF2-40B4-BE49-F238E27FC236}">
                <a16:creationId xmlns:a16="http://schemas.microsoft.com/office/drawing/2014/main" id="{64EA6690-C53A-4105-8A7A-FEBDAFBCFDDD}"/>
              </a:ext>
            </a:extLst>
          </p:cNvPr>
          <p:cNvSpPr>
            <a:spLocks noGrp="1"/>
          </p:cNvSpPr>
          <p:nvPr>
            <p:ph type="subTitle" idx="1"/>
          </p:nvPr>
        </p:nvSpPr>
        <p:spPr>
          <a:xfrm>
            <a:off x="599227" y="4458469"/>
            <a:ext cx="10993546" cy="590321"/>
          </a:xfrm>
        </p:spPr>
        <p:txBody>
          <a:bodyPr>
            <a:normAutofit/>
          </a:bodyPr>
          <a:lstStyle/>
          <a:p>
            <a:pPr algn="ctr"/>
            <a:r>
              <a:rPr lang="en-US" sz="2400" b="1" dirty="0">
                <a:solidFill>
                  <a:srgbClr val="FFC000"/>
                </a:solidFill>
              </a:rPr>
              <a:t>Database concepts</a:t>
            </a:r>
            <a:endParaRPr lang="ru-RU" sz="2400" b="1" dirty="0">
              <a:solidFill>
                <a:srgbClr val="FFC000"/>
              </a:solidFill>
            </a:endParaRPr>
          </a:p>
        </p:txBody>
      </p:sp>
    </p:spTree>
    <p:extLst>
      <p:ext uri="{BB962C8B-B14F-4D97-AF65-F5344CB8AC3E}">
        <p14:creationId xmlns:p14="http://schemas.microsoft.com/office/powerpoint/2010/main" val="460060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E3E7-ADE4-4FE7-BE1D-B33CE422298A}"/>
              </a:ext>
            </a:extLst>
          </p:cNvPr>
          <p:cNvSpPr>
            <a:spLocks noGrp="1"/>
          </p:cNvSpPr>
          <p:nvPr>
            <p:ph type="title"/>
          </p:nvPr>
        </p:nvSpPr>
        <p:spPr>
          <a:xfrm>
            <a:off x="581192" y="702156"/>
            <a:ext cx="11029616" cy="824640"/>
          </a:xfrm>
        </p:spPr>
        <p:txBody>
          <a:bodyPr>
            <a:normAutofit/>
          </a:bodyPr>
          <a:lstStyle/>
          <a:p>
            <a:pPr algn="ctr">
              <a:defRPr/>
            </a:pPr>
            <a:r>
              <a:rPr lang="en-US" b="1" dirty="0">
                <a:solidFill>
                  <a:srgbClr val="FFC000"/>
                </a:solidFill>
                <a:effectLst/>
              </a:rPr>
              <a:t>Data manipulation language</a:t>
            </a:r>
            <a:r>
              <a:rPr lang="en-US" dirty="0">
                <a:solidFill>
                  <a:srgbClr val="FFC000"/>
                </a:solidFill>
              </a:rPr>
              <a:t>(DML)</a:t>
            </a:r>
          </a:p>
        </p:txBody>
      </p:sp>
      <p:sp>
        <p:nvSpPr>
          <p:cNvPr id="12291" name="Content Placeholder 2">
            <a:extLst>
              <a:ext uri="{FF2B5EF4-FFF2-40B4-BE49-F238E27FC236}">
                <a16:creationId xmlns:a16="http://schemas.microsoft.com/office/drawing/2014/main" id="{0FB4C49F-B0BF-47F7-B395-9DDF82EAC3C8}"/>
              </a:ext>
            </a:extLst>
          </p:cNvPr>
          <p:cNvSpPr>
            <a:spLocks noGrp="1"/>
          </p:cNvSpPr>
          <p:nvPr>
            <p:ph idx="1"/>
          </p:nvPr>
        </p:nvSpPr>
        <p:spPr>
          <a:xfrm>
            <a:off x="713063" y="2189526"/>
            <a:ext cx="10016455" cy="4303553"/>
          </a:xfrm>
        </p:spPr>
        <p:txBody>
          <a:bodyPr>
            <a:normAutofit/>
          </a:bodyPr>
          <a:lstStyle/>
          <a:p>
            <a:pPr>
              <a:buFont typeface="Arial" panose="020B0604020202020204" pitchFamily="34" charset="0"/>
              <a:buChar char="•"/>
            </a:pPr>
            <a:r>
              <a:rPr lang="en-US" sz="2000" dirty="0"/>
              <a:t>Data Manipulation Language (DML) is a language element that allows you to use basic statements: </a:t>
            </a:r>
          </a:p>
          <a:p>
            <a:pPr>
              <a:buFont typeface="Arial" panose="020B0604020202020204" pitchFamily="34" charset="0"/>
              <a:buChar char="•"/>
            </a:pPr>
            <a:r>
              <a:rPr lang="en-US" sz="2000" dirty="0"/>
              <a:t>SELECT: Retrieves rows from a database and allows you to select one or more rows or columns from one or more tables in SQL Server. </a:t>
            </a:r>
          </a:p>
          <a:p>
            <a:pPr>
              <a:buFont typeface="Arial" panose="020B0604020202020204" pitchFamily="34" charset="0"/>
              <a:buChar char="•"/>
            </a:pPr>
            <a:r>
              <a:rPr lang="en-US" sz="2000" dirty="0"/>
              <a:t>INSERT: Adds one or more new rows to a table or view in SQL Server. </a:t>
            </a:r>
          </a:p>
          <a:p>
            <a:pPr>
              <a:buFont typeface="Arial" panose="020B0604020202020204" pitchFamily="34" charset="0"/>
              <a:buChar char="•"/>
            </a:pPr>
            <a:r>
              <a:rPr lang="en-US" sz="2000" dirty="0"/>
              <a:t>UPDATE: Updates existing data in one or more columns of a table or view. </a:t>
            </a:r>
          </a:p>
          <a:p>
            <a:pPr>
              <a:buFont typeface="Arial" panose="020B0604020202020204" pitchFamily="34" charset="0"/>
              <a:buChar char="•"/>
            </a:pPr>
            <a:r>
              <a:rPr lang="en-US" sz="2000" dirty="0"/>
              <a:t>DELETE: Removes rows from a table or view. </a:t>
            </a:r>
          </a:p>
          <a:p>
            <a:pPr>
              <a:buFont typeface="Arial" panose="020B0604020202020204" pitchFamily="34" charset="0"/>
              <a:buChar char="•"/>
            </a:pPr>
            <a:r>
              <a:rPr lang="en-US" sz="2000" dirty="0"/>
              <a:t>MERGE: Performs insert, update, or delete operations on the target table based on the results of a join to the source table. </a:t>
            </a:r>
            <a:endParaRPr lang="en-US" alt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945EB-6F5A-4707-AADA-B9330B34201C}"/>
              </a:ext>
            </a:extLst>
          </p:cNvPr>
          <p:cNvSpPr>
            <a:spLocks noGrp="1"/>
          </p:cNvSpPr>
          <p:nvPr>
            <p:ph type="title"/>
          </p:nvPr>
        </p:nvSpPr>
        <p:spPr>
          <a:xfrm>
            <a:off x="581192" y="702156"/>
            <a:ext cx="11029616" cy="723972"/>
          </a:xfrm>
        </p:spPr>
        <p:txBody>
          <a:bodyPr>
            <a:normAutofit/>
          </a:bodyPr>
          <a:lstStyle/>
          <a:p>
            <a:pPr algn="ctr">
              <a:defRPr/>
            </a:pPr>
            <a:r>
              <a:rPr lang="en-US" b="1" dirty="0">
                <a:solidFill>
                  <a:srgbClr val="FFC000"/>
                </a:solidFill>
                <a:effectLst/>
              </a:rPr>
              <a:t>Data definition language </a:t>
            </a:r>
            <a:r>
              <a:rPr lang="en-US" b="1" dirty="0">
                <a:solidFill>
                  <a:srgbClr val="FFC000"/>
                </a:solidFill>
              </a:rPr>
              <a:t>(DDL)</a:t>
            </a:r>
            <a:endParaRPr lang="en-US" dirty="0">
              <a:solidFill>
                <a:srgbClr val="FFC000"/>
              </a:solidFill>
            </a:endParaRPr>
          </a:p>
        </p:txBody>
      </p:sp>
      <p:sp>
        <p:nvSpPr>
          <p:cNvPr id="13315" name="Content Placeholder 2">
            <a:extLst>
              <a:ext uri="{FF2B5EF4-FFF2-40B4-BE49-F238E27FC236}">
                <a16:creationId xmlns:a16="http://schemas.microsoft.com/office/drawing/2014/main" id="{7EA89AD2-1110-4080-9031-474E15187C9F}"/>
              </a:ext>
            </a:extLst>
          </p:cNvPr>
          <p:cNvSpPr>
            <a:spLocks noGrp="1"/>
          </p:cNvSpPr>
          <p:nvPr>
            <p:ph idx="1"/>
          </p:nvPr>
        </p:nvSpPr>
        <p:spPr>
          <a:xfrm>
            <a:off x="581192" y="2180496"/>
            <a:ext cx="11104672" cy="4086080"/>
          </a:xfrm>
        </p:spPr>
        <p:txBody>
          <a:bodyPr>
            <a:normAutofit/>
          </a:bodyPr>
          <a:lstStyle/>
          <a:p>
            <a:pPr>
              <a:buFont typeface="Arial" panose="020B0604020202020204" pitchFamily="34" charset="0"/>
              <a:buChar char="•"/>
            </a:pPr>
            <a:r>
              <a:rPr lang="en-US" sz="2000" dirty="0"/>
              <a:t>Data Definition Language (DDL) is a subset of the Transact-SQL language. It deals with the creation of database objects such as tables, constraints, and stored procedures. </a:t>
            </a:r>
          </a:p>
          <a:p>
            <a:pPr>
              <a:buFont typeface="Arial" panose="020B0604020202020204" pitchFamily="34" charset="0"/>
              <a:buChar char="•"/>
            </a:pPr>
            <a:r>
              <a:rPr lang="en-US" sz="2000" dirty="0"/>
              <a:t>Some DDL commands include: USE: Changes the database context. </a:t>
            </a:r>
          </a:p>
          <a:p>
            <a:pPr>
              <a:buFont typeface="Arial" panose="020B0604020202020204" pitchFamily="34" charset="0"/>
              <a:buChar char="•"/>
            </a:pPr>
            <a:r>
              <a:rPr lang="en-US" sz="2000" dirty="0"/>
              <a:t>CREATE: Creates a SQL Server database object (table, view, or stored procedure) </a:t>
            </a:r>
          </a:p>
          <a:p>
            <a:pPr>
              <a:buFont typeface="Arial" panose="020B0604020202020204" pitchFamily="34" charset="0"/>
              <a:buChar char="•"/>
            </a:pPr>
            <a:r>
              <a:rPr lang="en-US" sz="2000" dirty="0"/>
              <a:t>ALTER: Modifies an existing object </a:t>
            </a:r>
          </a:p>
          <a:p>
            <a:pPr>
              <a:buFont typeface="Arial" panose="020B0604020202020204" pitchFamily="34" charset="0"/>
              <a:buChar char="•"/>
            </a:pPr>
            <a:r>
              <a:rPr lang="en-US" sz="2000" dirty="0"/>
              <a:t>DROP: removes an object from the database </a:t>
            </a:r>
            <a:endParaRPr lang="en-US" alt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876BA-7883-44EB-A1B8-75FB89D85C7F}"/>
              </a:ext>
            </a:extLst>
          </p:cNvPr>
          <p:cNvSpPr>
            <a:spLocks noGrp="1"/>
          </p:cNvSpPr>
          <p:nvPr>
            <p:ph type="title"/>
          </p:nvPr>
        </p:nvSpPr>
        <p:spPr>
          <a:xfrm>
            <a:off x="581192" y="702156"/>
            <a:ext cx="11029616" cy="749139"/>
          </a:xfrm>
        </p:spPr>
        <p:txBody>
          <a:bodyPr/>
          <a:lstStyle/>
          <a:p>
            <a:pPr algn="ctr">
              <a:defRPr/>
            </a:pPr>
            <a:r>
              <a:rPr lang="en-US" b="1" dirty="0">
                <a:solidFill>
                  <a:srgbClr val="FFC000"/>
                </a:solidFill>
              </a:rPr>
              <a:t>Systems tables</a:t>
            </a:r>
          </a:p>
        </p:txBody>
      </p:sp>
      <p:sp>
        <p:nvSpPr>
          <p:cNvPr id="14339" name="Content Placeholder 2">
            <a:extLst>
              <a:ext uri="{FF2B5EF4-FFF2-40B4-BE49-F238E27FC236}">
                <a16:creationId xmlns:a16="http://schemas.microsoft.com/office/drawing/2014/main" id="{3D314F36-90A9-43AA-A68F-1398E2D6B07C}"/>
              </a:ext>
            </a:extLst>
          </p:cNvPr>
          <p:cNvSpPr>
            <a:spLocks noGrp="1"/>
          </p:cNvSpPr>
          <p:nvPr>
            <p:ph idx="1"/>
          </p:nvPr>
        </p:nvSpPr>
        <p:spPr/>
        <p:txBody>
          <a:bodyPr>
            <a:normAutofit fontScale="77500" lnSpcReduction="20000"/>
          </a:bodyPr>
          <a:lstStyle/>
          <a:p>
            <a:r>
              <a:rPr lang="en-US" sz="2400" dirty="0"/>
              <a:t>System views belong to the sys schema. Some of these system tables include: </a:t>
            </a:r>
          </a:p>
          <a:p>
            <a:r>
              <a:rPr lang="en-US" altLang="ru-RU" sz="2400" dirty="0"/>
              <a:t>	</a:t>
            </a:r>
            <a:r>
              <a:rPr lang="en-US" altLang="ru-RU" sz="2400" dirty="0" err="1"/>
              <a:t>sys.Tables</a:t>
            </a:r>
            <a:endParaRPr lang="en-US" altLang="ru-RU" sz="2400" dirty="0"/>
          </a:p>
          <a:p>
            <a:pPr lvl="1"/>
            <a:r>
              <a:rPr lang="en-US" altLang="ru-RU" sz="2400" dirty="0" err="1"/>
              <a:t>sys.Columns</a:t>
            </a:r>
            <a:endParaRPr lang="en-US" altLang="ru-RU" sz="2400" dirty="0"/>
          </a:p>
          <a:p>
            <a:pPr lvl="1"/>
            <a:r>
              <a:rPr lang="en-US" altLang="ru-RU" sz="2400" dirty="0" err="1"/>
              <a:t>sys.Databases</a:t>
            </a:r>
            <a:endParaRPr lang="en-US" altLang="ru-RU" sz="2400" dirty="0"/>
          </a:p>
          <a:p>
            <a:pPr lvl="1"/>
            <a:r>
              <a:rPr lang="en-US" altLang="ru-RU" sz="2400" dirty="0" err="1"/>
              <a:t>sys.Constraints</a:t>
            </a:r>
            <a:endParaRPr lang="en-US" altLang="ru-RU" sz="2400" dirty="0"/>
          </a:p>
          <a:p>
            <a:pPr lvl="1"/>
            <a:r>
              <a:rPr lang="en-US" altLang="ru-RU" sz="2400" dirty="0" err="1"/>
              <a:t>sys.Views</a:t>
            </a:r>
            <a:endParaRPr lang="en-US" altLang="ru-RU" sz="2400" dirty="0"/>
          </a:p>
          <a:p>
            <a:pPr lvl="1"/>
            <a:r>
              <a:rPr lang="en-US" altLang="ru-RU" sz="2400" dirty="0" err="1"/>
              <a:t>sys.Procedures</a:t>
            </a:r>
            <a:endParaRPr lang="en-US" altLang="ru-RU" sz="2400" dirty="0"/>
          </a:p>
          <a:p>
            <a:pPr lvl="1"/>
            <a:r>
              <a:rPr lang="en-US" altLang="ru-RU" sz="2400" dirty="0" err="1"/>
              <a:t>sys.Indexes</a:t>
            </a:r>
            <a:endParaRPr lang="en-US" altLang="ru-RU" sz="2400" dirty="0"/>
          </a:p>
          <a:p>
            <a:pPr lvl="1"/>
            <a:r>
              <a:rPr lang="en-US" altLang="ru-RU" sz="2400" dirty="0" err="1"/>
              <a:t>sys.Triggers</a:t>
            </a:r>
            <a:endParaRPr lang="en-US" altLang="ru-RU" sz="2400" dirty="0"/>
          </a:p>
          <a:p>
            <a:pPr lvl="1"/>
            <a:r>
              <a:rPr lang="en-US" altLang="ru-RU" sz="2400" dirty="0" err="1"/>
              <a:t>sys.Objects</a:t>
            </a:r>
            <a:endParaRPr lang="en-US" altLang="ru-RU"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023B6-53BA-42E5-83CE-517A08723446}"/>
              </a:ext>
            </a:extLst>
          </p:cNvPr>
          <p:cNvSpPr>
            <a:spLocks noGrp="1"/>
          </p:cNvSpPr>
          <p:nvPr>
            <p:ph type="title"/>
          </p:nvPr>
        </p:nvSpPr>
        <p:spPr>
          <a:xfrm>
            <a:off x="581192" y="702156"/>
            <a:ext cx="11029616" cy="824640"/>
          </a:xfrm>
        </p:spPr>
        <p:txBody>
          <a:bodyPr/>
          <a:lstStyle/>
          <a:p>
            <a:pPr algn="ctr">
              <a:defRPr/>
            </a:pPr>
            <a:r>
              <a:rPr lang="en-US" dirty="0">
                <a:solidFill>
                  <a:srgbClr val="FFC000"/>
                </a:solidFill>
              </a:rPr>
              <a:t>Summary</a:t>
            </a:r>
          </a:p>
        </p:txBody>
      </p:sp>
      <p:sp>
        <p:nvSpPr>
          <p:cNvPr id="15363" name="Content Placeholder 2">
            <a:extLst>
              <a:ext uri="{FF2B5EF4-FFF2-40B4-BE49-F238E27FC236}">
                <a16:creationId xmlns:a16="http://schemas.microsoft.com/office/drawing/2014/main" id="{539937DC-57B6-4902-9A73-43AA63DBAA83}"/>
              </a:ext>
            </a:extLst>
          </p:cNvPr>
          <p:cNvSpPr>
            <a:spLocks noGrp="1"/>
          </p:cNvSpPr>
          <p:nvPr>
            <p:ph idx="1"/>
          </p:nvPr>
        </p:nvSpPr>
        <p:spPr/>
        <p:txBody>
          <a:bodyPr>
            <a:normAutofit/>
          </a:bodyPr>
          <a:lstStyle/>
          <a:p>
            <a:pPr>
              <a:buFont typeface="Arial" panose="020B0604020202020204" pitchFamily="34" charset="0"/>
              <a:buChar char="•"/>
            </a:pPr>
            <a:r>
              <a:rPr lang="en-US" sz="2800" dirty="0"/>
              <a:t>A database (DB) is an organized collection of data, usually stored in an electronic format. It allows you to enter data, organize data, and retrieve data quickly. SQL Server uses three types of files to store a database.</a:t>
            </a:r>
          </a:p>
          <a:p>
            <a:pPr>
              <a:buFont typeface="Arial" panose="020B0604020202020204" pitchFamily="34" charset="0"/>
              <a:buChar char="•"/>
            </a:pPr>
            <a:r>
              <a:rPr lang="en-US" sz="2800" dirty="0"/>
              <a:t>Primary .</a:t>
            </a:r>
            <a:r>
              <a:rPr lang="en-US" sz="2800" dirty="0" err="1"/>
              <a:t>mdf</a:t>
            </a:r>
            <a:r>
              <a:rPr lang="en-US" sz="2800" dirty="0"/>
              <a:t> data files are the first files created in a database and can contain user-defined objects such as tables and views, as well as system tables that SQL Server needs to keep track of the database. </a:t>
            </a:r>
            <a:endParaRPr lang="ru-RU"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E08DF-C680-4638-9492-98878D520A94}"/>
              </a:ext>
            </a:extLst>
          </p:cNvPr>
          <p:cNvSpPr>
            <a:spLocks noGrp="1"/>
          </p:cNvSpPr>
          <p:nvPr>
            <p:ph type="title"/>
          </p:nvPr>
        </p:nvSpPr>
        <p:spPr>
          <a:xfrm>
            <a:off x="581192" y="702156"/>
            <a:ext cx="11029616" cy="874974"/>
          </a:xfrm>
        </p:spPr>
        <p:txBody>
          <a:bodyPr/>
          <a:lstStyle/>
          <a:p>
            <a:pPr algn="ctr">
              <a:defRPr/>
            </a:pPr>
            <a:r>
              <a:rPr lang="en-US" dirty="0">
                <a:solidFill>
                  <a:srgbClr val="FFC000"/>
                </a:solidFill>
              </a:rPr>
              <a:t>Summary</a:t>
            </a:r>
          </a:p>
        </p:txBody>
      </p:sp>
      <p:sp>
        <p:nvSpPr>
          <p:cNvPr id="16387" name="Content Placeholder 2">
            <a:extLst>
              <a:ext uri="{FF2B5EF4-FFF2-40B4-BE49-F238E27FC236}">
                <a16:creationId xmlns:a16="http://schemas.microsoft.com/office/drawing/2014/main" id="{66A99B6A-2D6F-4348-BBE5-DFD834CB8CB9}"/>
              </a:ext>
            </a:extLst>
          </p:cNvPr>
          <p:cNvSpPr>
            <a:spLocks noGrp="1"/>
          </p:cNvSpPr>
          <p:nvPr>
            <p:ph idx="1"/>
          </p:nvPr>
        </p:nvSpPr>
        <p:spPr>
          <a:xfrm>
            <a:off x="446968" y="1995938"/>
            <a:ext cx="11322786" cy="4159906"/>
          </a:xfrm>
        </p:spPr>
        <p:txBody>
          <a:bodyPr/>
          <a:lstStyle/>
          <a:p>
            <a:pPr>
              <a:buFont typeface="Arial" panose="020B0604020202020204" pitchFamily="34" charset="0"/>
              <a:buChar char="•"/>
            </a:pPr>
            <a:r>
              <a:rPr lang="en-US" sz="2400" dirty="0"/>
              <a:t>If the database becomes too large and you run out of space on the first hard drive, you can create secondary .</a:t>
            </a:r>
            <a:r>
              <a:rPr lang="en-US" sz="2400" dirty="0" err="1"/>
              <a:t>ndf</a:t>
            </a:r>
            <a:r>
              <a:rPr lang="en-US" sz="2400" dirty="0"/>
              <a:t> data files on separate physical hard drives to make room for your database. </a:t>
            </a:r>
          </a:p>
          <a:p>
            <a:pPr>
              <a:buFont typeface="Arial" panose="020B0604020202020204" pitchFamily="34" charset="0"/>
              <a:buChar char="•"/>
            </a:pPr>
            <a:r>
              <a:rPr lang="en-US" sz="2400" dirty="0"/>
              <a:t>The third type of file is the transaction log file. Transaction log files have the .</a:t>
            </a:r>
            <a:r>
              <a:rPr lang="en-US" sz="2400" dirty="0" err="1"/>
              <a:t>ldf</a:t>
            </a:r>
            <a:r>
              <a:rPr lang="en-US" sz="2400" dirty="0"/>
              <a:t> extension and do not contain any objects such as tables or views. </a:t>
            </a:r>
            <a:endParaRPr lang="en-US" alt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96936-51E8-4D20-B1E2-1A35406487FF}"/>
              </a:ext>
            </a:extLst>
          </p:cNvPr>
          <p:cNvSpPr>
            <a:spLocks noGrp="1"/>
          </p:cNvSpPr>
          <p:nvPr>
            <p:ph type="title"/>
          </p:nvPr>
        </p:nvSpPr>
        <p:spPr>
          <a:xfrm>
            <a:off x="581192" y="702156"/>
            <a:ext cx="11029616" cy="933697"/>
          </a:xfrm>
        </p:spPr>
        <p:txBody>
          <a:bodyPr/>
          <a:lstStyle/>
          <a:p>
            <a:pPr algn="ctr">
              <a:defRPr/>
            </a:pPr>
            <a:r>
              <a:rPr lang="en-US" dirty="0">
                <a:solidFill>
                  <a:srgbClr val="FFC000"/>
                </a:solidFill>
              </a:rPr>
              <a:t>Summary</a:t>
            </a:r>
          </a:p>
        </p:txBody>
      </p:sp>
      <p:sp>
        <p:nvSpPr>
          <p:cNvPr id="17411" name="Content Placeholder 2">
            <a:extLst>
              <a:ext uri="{FF2B5EF4-FFF2-40B4-BE49-F238E27FC236}">
                <a16:creationId xmlns:a16="http://schemas.microsoft.com/office/drawing/2014/main" id="{20E1863E-38E1-4FA3-99AD-F9DA513E520D}"/>
              </a:ext>
            </a:extLst>
          </p:cNvPr>
          <p:cNvSpPr>
            <a:spLocks noGrp="1"/>
          </p:cNvSpPr>
          <p:nvPr>
            <p:ph idx="1"/>
          </p:nvPr>
        </p:nvSpPr>
        <p:spPr>
          <a:xfrm>
            <a:off x="581192" y="2180496"/>
            <a:ext cx="11029615" cy="3975348"/>
          </a:xfrm>
        </p:spPr>
        <p:txBody>
          <a:bodyPr>
            <a:normAutofit/>
          </a:bodyPr>
          <a:lstStyle/>
          <a:p>
            <a:pPr>
              <a:buFont typeface="Arial" panose="020B0604020202020204" pitchFamily="34" charset="0"/>
              <a:buChar char="•"/>
            </a:pPr>
            <a:r>
              <a:rPr lang="en-US" sz="2800" dirty="0"/>
              <a:t>To get data in a database, you must run a database query, which is a query to the database to get information back from the database. In other words, a query is used to request information from a database and the data is returned. </a:t>
            </a:r>
          </a:p>
          <a:p>
            <a:pPr>
              <a:buFont typeface="Arial" panose="020B0604020202020204" pitchFamily="34" charset="0"/>
              <a:buChar char="•"/>
            </a:pPr>
            <a:r>
              <a:rPr lang="en-US" sz="2800" dirty="0"/>
              <a:t>A database index is a data structure that speeds up data retrieval operations from a database table. </a:t>
            </a:r>
          </a:p>
          <a:p>
            <a:pPr>
              <a:buFont typeface="Arial" panose="020B0604020202020204" pitchFamily="34" charset="0"/>
              <a:buChar char="•"/>
            </a:pPr>
            <a:r>
              <a:rPr lang="en-US" sz="2800" dirty="0"/>
              <a:t>Most users do not have direct access to databases. Instead, users use a database management system (DBMS) to indirectly access databases. </a:t>
            </a:r>
            <a:endParaRPr lang="en-US" alt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023E6-7B13-4E19-B73D-FF936B4ECAB3}"/>
              </a:ext>
            </a:extLst>
          </p:cNvPr>
          <p:cNvSpPr>
            <a:spLocks noGrp="1"/>
          </p:cNvSpPr>
          <p:nvPr>
            <p:ph type="title"/>
          </p:nvPr>
        </p:nvSpPr>
        <p:spPr>
          <a:xfrm>
            <a:off x="581192" y="702156"/>
            <a:ext cx="11029616" cy="866585"/>
          </a:xfrm>
        </p:spPr>
        <p:txBody>
          <a:bodyPr/>
          <a:lstStyle/>
          <a:p>
            <a:pPr algn="ctr">
              <a:defRPr/>
            </a:pPr>
            <a:r>
              <a:rPr lang="en-US" dirty="0">
                <a:solidFill>
                  <a:srgbClr val="FFC000"/>
                </a:solidFill>
              </a:rPr>
              <a:t>Summary</a:t>
            </a:r>
          </a:p>
        </p:txBody>
      </p:sp>
      <p:sp>
        <p:nvSpPr>
          <p:cNvPr id="18435" name="Content Placeholder 2">
            <a:extLst>
              <a:ext uri="{FF2B5EF4-FFF2-40B4-BE49-F238E27FC236}">
                <a16:creationId xmlns:a16="http://schemas.microsoft.com/office/drawing/2014/main" id="{70273A04-DAE7-4CB5-914E-7C2CDA5B0576}"/>
              </a:ext>
            </a:extLst>
          </p:cNvPr>
          <p:cNvSpPr>
            <a:spLocks noGrp="1"/>
          </p:cNvSpPr>
          <p:nvPr>
            <p:ph idx="1"/>
          </p:nvPr>
        </p:nvSpPr>
        <p:spPr/>
        <p:txBody>
          <a:bodyPr>
            <a:normAutofit/>
          </a:bodyPr>
          <a:lstStyle/>
          <a:p>
            <a:pPr>
              <a:buFont typeface="Arial" panose="020B0604020202020204" pitchFamily="34" charset="0"/>
              <a:buChar char="•"/>
            </a:pPr>
            <a:r>
              <a:rPr lang="en-US" sz="2800" dirty="0"/>
              <a:t>The flat type database is very simplified in design. They are most often used in text formats, as their purpose is to store one entry per line, making access and queries very fast. </a:t>
            </a:r>
          </a:p>
          <a:p>
            <a:pPr>
              <a:buFont typeface="Arial" panose="020B0604020202020204" pitchFamily="34" charset="0"/>
              <a:buChar char="•"/>
            </a:pPr>
            <a:r>
              <a:rPr lang="en-US" sz="2800" dirty="0"/>
              <a:t>Tables used to store data are two-dimensional objects made up of rows and columns. The hierarchical structure of a database is similar to a tree structure (for example, a family tree). Each parent can have multiple children, but each child can only have one parent. </a:t>
            </a:r>
            <a:endParaRPr lang="ru-RU"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01573-E685-4643-B83F-BD002DDB6344}"/>
              </a:ext>
            </a:extLst>
          </p:cNvPr>
          <p:cNvSpPr>
            <a:spLocks noGrp="1"/>
          </p:cNvSpPr>
          <p:nvPr>
            <p:ph type="title"/>
          </p:nvPr>
        </p:nvSpPr>
        <p:spPr>
          <a:xfrm>
            <a:off x="581192" y="702156"/>
            <a:ext cx="11029616" cy="774306"/>
          </a:xfrm>
        </p:spPr>
        <p:txBody>
          <a:bodyPr/>
          <a:lstStyle/>
          <a:p>
            <a:pPr algn="ctr">
              <a:defRPr/>
            </a:pPr>
            <a:r>
              <a:rPr lang="en-US" dirty="0">
                <a:solidFill>
                  <a:srgbClr val="FFC000"/>
                </a:solidFill>
              </a:rPr>
              <a:t>Summary</a:t>
            </a:r>
          </a:p>
        </p:txBody>
      </p:sp>
      <p:sp>
        <p:nvSpPr>
          <p:cNvPr id="19459" name="Content Placeholder 2">
            <a:extLst>
              <a:ext uri="{FF2B5EF4-FFF2-40B4-BE49-F238E27FC236}">
                <a16:creationId xmlns:a16="http://schemas.microsoft.com/office/drawing/2014/main" id="{A5F83E24-873E-4A4A-83F1-D01B01E52792}"/>
              </a:ext>
            </a:extLst>
          </p:cNvPr>
          <p:cNvSpPr>
            <a:spLocks noGrp="1"/>
          </p:cNvSpPr>
          <p:nvPr>
            <p:ph idx="1"/>
          </p:nvPr>
        </p:nvSpPr>
        <p:spPr/>
        <p:txBody>
          <a:bodyPr>
            <a:normAutofit/>
          </a:bodyPr>
          <a:lstStyle/>
          <a:p>
            <a:pPr>
              <a:buFont typeface="Arial" panose="020B0604020202020204" pitchFamily="34" charset="0"/>
              <a:buChar char="•"/>
            </a:pPr>
            <a:r>
              <a:rPr lang="en-US" sz="2800" dirty="0"/>
              <a:t>A relational database is similar to a hierarchical database in that data is stored in tables and any new information is automatically added to the table without the need to reorganize the table itself. Unlike a hierarchical database, a table in a relational database can have multiple parents.</a:t>
            </a:r>
          </a:p>
          <a:p>
            <a:pPr>
              <a:buFont typeface="Arial" panose="020B0604020202020204" pitchFamily="34" charset="0"/>
              <a:buChar char="•"/>
            </a:pPr>
            <a:r>
              <a:rPr lang="en-US" sz="2800" dirty="0"/>
              <a:t>Databases are often located on database servers so they can be accessed by multiple users and provide a high level of performance. The popular database server runs Microsoft SQL Server. </a:t>
            </a:r>
            <a:endParaRPr lang="en-US" alt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006D6-65D6-416B-9CF9-A5BED469EAD2}"/>
              </a:ext>
            </a:extLst>
          </p:cNvPr>
          <p:cNvSpPr>
            <a:spLocks noGrp="1"/>
          </p:cNvSpPr>
          <p:nvPr>
            <p:ph type="title"/>
          </p:nvPr>
        </p:nvSpPr>
        <p:spPr>
          <a:xfrm>
            <a:off x="581192" y="702156"/>
            <a:ext cx="11029616" cy="833029"/>
          </a:xfrm>
        </p:spPr>
        <p:txBody>
          <a:bodyPr/>
          <a:lstStyle/>
          <a:p>
            <a:pPr algn="ctr">
              <a:defRPr/>
            </a:pPr>
            <a:r>
              <a:rPr lang="en-US" dirty="0">
                <a:solidFill>
                  <a:srgbClr val="FFC000"/>
                </a:solidFill>
              </a:rPr>
              <a:t>Summary</a:t>
            </a:r>
          </a:p>
        </p:txBody>
      </p:sp>
      <p:sp>
        <p:nvSpPr>
          <p:cNvPr id="20483" name="Content Placeholder 2">
            <a:extLst>
              <a:ext uri="{FF2B5EF4-FFF2-40B4-BE49-F238E27FC236}">
                <a16:creationId xmlns:a16="http://schemas.microsoft.com/office/drawing/2014/main" id="{E9537681-08E8-4D1A-9E91-5FD04125C1E9}"/>
              </a:ext>
            </a:extLst>
          </p:cNvPr>
          <p:cNvSpPr>
            <a:spLocks noGrp="1"/>
          </p:cNvSpPr>
          <p:nvPr>
            <p:ph idx="1"/>
          </p:nvPr>
        </p:nvSpPr>
        <p:spPr/>
        <p:txBody>
          <a:bodyPr>
            <a:normAutofit/>
          </a:bodyPr>
          <a:lstStyle/>
          <a:p>
            <a:pPr defTabSz="914400" eaLnBrk="0" fontAlgn="base" hangingPunct="0">
              <a:spcBef>
                <a:spcPct val="0"/>
              </a:spcBef>
              <a:spcAft>
                <a:spcPct val="0"/>
              </a:spcAft>
              <a:buClrTx/>
              <a:buSzTx/>
            </a:pPr>
            <a:r>
              <a:rPr lang="en-US" sz="2800" dirty="0"/>
              <a:t>Restrictions are rules placed on a field or column to ensure that data that is considered invalid is not entered. </a:t>
            </a:r>
          </a:p>
          <a:p>
            <a:pPr defTabSz="914400" eaLnBrk="0" fontAlgn="base" hangingPunct="0">
              <a:spcBef>
                <a:spcPct val="0"/>
              </a:spcBef>
              <a:spcAft>
                <a:spcPct val="0"/>
              </a:spcAft>
              <a:buClrTx/>
              <a:buSzTx/>
            </a:pPr>
            <a:r>
              <a:rPr lang="en-US" sz="2800" dirty="0"/>
              <a:t>SQL Server Management Studio (SSMS) is the main tool for managing a server and its databases using a graphical interface </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FA864-EDF6-459A-9C62-80D8E52268F3}"/>
              </a:ext>
            </a:extLst>
          </p:cNvPr>
          <p:cNvSpPr>
            <a:spLocks noGrp="1"/>
          </p:cNvSpPr>
          <p:nvPr>
            <p:ph type="title"/>
          </p:nvPr>
        </p:nvSpPr>
        <p:spPr>
          <a:xfrm>
            <a:off x="581192" y="702156"/>
            <a:ext cx="11029616" cy="841418"/>
          </a:xfrm>
        </p:spPr>
        <p:txBody>
          <a:bodyPr/>
          <a:lstStyle/>
          <a:p>
            <a:pPr algn="ctr">
              <a:defRPr/>
            </a:pPr>
            <a:r>
              <a:rPr lang="en-US" dirty="0">
                <a:solidFill>
                  <a:srgbClr val="FFC000"/>
                </a:solidFill>
              </a:rPr>
              <a:t>Summary</a:t>
            </a:r>
          </a:p>
        </p:txBody>
      </p:sp>
      <p:sp>
        <p:nvSpPr>
          <p:cNvPr id="21507" name="Content Placeholder 2">
            <a:extLst>
              <a:ext uri="{FF2B5EF4-FFF2-40B4-BE49-F238E27FC236}">
                <a16:creationId xmlns:a16="http://schemas.microsoft.com/office/drawing/2014/main" id="{18B0A429-8F59-4118-9D89-D8AFBD7B8B5D}"/>
              </a:ext>
            </a:extLst>
          </p:cNvPr>
          <p:cNvSpPr>
            <a:spLocks noGrp="1"/>
          </p:cNvSpPr>
          <p:nvPr>
            <p:ph idx="1"/>
          </p:nvPr>
        </p:nvSpPr>
        <p:spPr>
          <a:xfrm>
            <a:off x="520118" y="2130804"/>
            <a:ext cx="11090690" cy="3095537"/>
          </a:xfrm>
        </p:spPr>
        <p:txBody>
          <a:bodyPr/>
          <a:lstStyle/>
          <a:p>
            <a:pPr defTabSz="914400" eaLnBrk="0" fontAlgn="base" hangingPunct="0">
              <a:spcBef>
                <a:spcPct val="0"/>
              </a:spcBef>
              <a:spcAft>
                <a:spcPct val="0"/>
              </a:spcAft>
              <a:buClrTx/>
              <a:buSzTx/>
            </a:pPr>
            <a:r>
              <a:rPr lang="en-US" sz="2400" dirty="0"/>
              <a:t>Data Manipulation Language (DML) is a language element that allows you to use the basic statements: INSERT, UPDATE, DELETE and MERGE to manipulate data in any SQL Server tables</a:t>
            </a:r>
            <a:r>
              <a:rPr lang="en-US" sz="2400"/>
              <a:t>. </a:t>
            </a:r>
          </a:p>
          <a:p>
            <a:pPr defTabSz="914400" eaLnBrk="0" fontAlgn="base" hangingPunct="0">
              <a:spcBef>
                <a:spcPct val="0"/>
              </a:spcBef>
              <a:spcAft>
                <a:spcPct val="0"/>
              </a:spcAft>
              <a:buClrTx/>
              <a:buSzTx/>
            </a:pPr>
            <a:r>
              <a:rPr lang="en-US" sz="2400"/>
              <a:t>Data </a:t>
            </a:r>
            <a:r>
              <a:rPr lang="en-US" sz="2400" dirty="0"/>
              <a:t>Definition Language (DDL) is a subset of the Transact-SQL language; it deals with the creation of database objects such as tables, constraints and stored procedures </a:t>
            </a:r>
            <a:endParaRPr lang="en-US" alt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AADD7A09-CDD7-453A-88DC-6A1FFB3180E7}"/>
              </a:ext>
            </a:extLst>
          </p:cNvPr>
          <p:cNvSpPr>
            <a:spLocks noGrp="1" noChangeArrowheads="1"/>
          </p:cNvSpPr>
          <p:nvPr>
            <p:ph type="title"/>
          </p:nvPr>
        </p:nvSpPr>
        <p:spPr>
          <a:xfrm>
            <a:off x="483765" y="774482"/>
            <a:ext cx="11210488" cy="673318"/>
          </a:xfrm>
        </p:spPr>
        <p:txBody>
          <a:bodyPr/>
          <a:lstStyle/>
          <a:p>
            <a:pPr algn="ctr" eaLnBrk="1" hangingPunct="1">
              <a:defRPr/>
            </a:pPr>
            <a:r>
              <a:rPr lang="en-US" dirty="0">
                <a:solidFill>
                  <a:srgbClr val="FFC000"/>
                </a:solidFill>
              </a:rPr>
              <a:t>Tasks</a:t>
            </a:r>
          </a:p>
        </p:txBody>
      </p:sp>
      <p:sp>
        <p:nvSpPr>
          <p:cNvPr id="3075" name="Rectangle 22">
            <a:extLst>
              <a:ext uri="{FF2B5EF4-FFF2-40B4-BE49-F238E27FC236}">
                <a16:creationId xmlns:a16="http://schemas.microsoft.com/office/drawing/2014/main" id="{3F865F28-71E3-41EF-A6C3-574783774D45}"/>
              </a:ext>
            </a:extLst>
          </p:cNvPr>
          <p:cNvSpPr>
            <a:spLocks noChangeArrowheads="1"/>
          </p:cNvSpPr>
          <p:nvPr/>
        </p:nvSpPr>
        <p:spPr bwMode="auto">
          <a:xfrm>
            <a:off x="1981200" y="14478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20000"/>
              </a:spcBef>
              <a:buClr>
                <a:srgbClr val="0000CC"/>
              </a:buClr>
              <a:buFontTx/>
              <a:buChar char="•"/>
            </a:pPr>
            <a:endParaRPr lang="ru-RU" altLang="ru-RU" sz="3200">
              <a:latin typeface="Franklin Gothic Book" panose="020B0503020102020204" pitchFamily="34" charset="0"/>
            </a:endParaRPr>
          </a:p>
        </p:txBody>
      </p:sp>
      <p:pic>
        <p:nvPicPr>
          <p:cNvPr id="3076" name="Picture 5">
            <a:extLst>
              <a:ext uri="{FF2B5EF4-FFF2-40B4-BE49-F238E27FC236}">
                <a16:creationId xmlns:a16="http://schemas.microsoft.com/office/drawing/2014/main" id="{7A5D012E-7D77-44C6-AA16-B6E4E8D499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8536" t="38606" r="17804" b="41504"/>
          <a:stretch>
            <a:fillRect/>
          </a:stretch>
        </p:blipFill>
        <p:spPr bwMode="auto">
          <a:xfrm>
            <a:off x="1503915" y="1820862"/>
            <a:ext cx="9184170" cy="358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9FFE-4D03-4A74-AECB-40BE9B88AEA6}"/>
              </a:ext>
            </a:extLst>
          </p:cNvPr>
          <p:cNvSpPr>
            <a:spLocks noGrp="1"/>
          </p:cNvSpPr>
          <p:nvPr>
            <p:ph type="title"/>
          </p:nvPr>
        </p:nvSpPr>
        <p:spPr>
          <a:xfrm>
            <a:off x="581192" y="702156"/>
            <a:ext cx="11029616" cy="816251"/>
          </a:xfrm>
        </p:spPr>
        <p:txBody>
          <a:bodyPr/>
          <a:lstStyle/>
          <a:p>
            <a:pPr algn="ctr">
              <a:defRPr/>
            </a:pPr>
            <a:r>
              <a:rPr lang="en-US" dirty="0">
                <a:solidFill>
                  <a:srgbClr val="FFC000"/>
                </a:solidFill>
              </a:rPr>
              <a:t>database</a:t>
            </a:r>
          </a:p>
        </p:txBody>
      </p:sp>
      <p:sp>
        <p:nvSpPr>
          <p:cNvPr id="4099" name="Content Placeholder 2">
            <a:extLst>
              <a:ext uri="{FF2B5EF4-FFF2-40B4-BE49-F238E27FC236}">
                <a16:creationId xmlns:a16="http://schemas.microsoft.com/office/drawing/2014/main" id="{AB4107BC-77D7-4B5A-8271-AF2F6B7D937C}"/>
              </a:ext>
            </a:extLst>
          </p:cNvPr>
          <p:cNvSpPr>
            <a:spLocks noGrp="1"/>
          </p:cNvSpPr>
          <p:nvPr>
            <p:ph idx="1"/>
          </p:nvPr>
        </p:nvSpPr>
        <p:spPr>
          <a:xfrm>
            <a:off x="581192" y="2155970"/>
            <a:ext cx="10869780" cy="3296563"/>
          </a:xfrm>
        </p:spPr>
        <p:txBody>
          <a:bodyPr/>
          <a:lstStyle/>
          <a:p>
            <a:pPr defTabSz="914400" eaLnBrk="0" fontAlgn="base" hangingPunct="0">
              <a:spcBef>
                <a:spcPct val="0"/>
              </a:spcBef>
              <a:spcAft>
                <a:spcPct val="0"/>
              </a:spcAft>
              <a:buClrTx/>
              <a:buSzTx/>
            </a:pPr>
            <a:r>
              <a:rPr lang="en-US" sz="2800" dirty="0"/>
              <a:t>A database (DB) is an organized collection of data, usually stored electronically. </a:t>
            </a:r>
          </a:p>
          <a:p>
            <a:pPr defTabSz="914400" eaLnBrk="0" fontAlgn="base" hangingPunct="0">
              <a:spcBef>
                <a:spcPct val="0"/>
              </a:spcBef>
              <a:spcAft>
                <a:spcPct val="0"/>
              </a:spcAft>
              <a:buClrTx/>
              <a:buSzTx/>
            </a:pPr>
            <a:r>
              <a:rPr lang="en-US" sz="2800" dirty="0"/>
              <a:t>It allows you to enter data, organize data, and retrieve data quickly.</a:t>
            </a:r>
          </a:p>
          <a:p>
            <a:pPr defTabSz="914400" eaLnBrk="0" fontAlgn="base" hangingPunct="0">
              <a:spcBef>
                <a:spcPct val="0"/>
              </a:spcBef>
              <a:spcAft>
                <a:spcPct val="0"/>
              </a:spcAft>
              <a:buClrTx/>
              <a:buSzTx/>
            </a:pPr>
            <a:r>
              <a:rPr lang="en-US" sz="2800" dirty="0"/>
              <a:t>Traditional databases are organized by fields, records, and files. </a:t>
            </a:r>
            <a:endParaRPr lang="en-US" altLang="ru-RU"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ACF56-3FFA-410C-96A3-5D729D65662F}"/>
              </a:ext>
            </a:extLst>
          </p:cNvPr>
          <p:cNvSpPr>
            <a:spLocks noGrp="1"/>
          </p:cNvSpPr>
          <p:nvPr>
            <p:ph type="title"/>
          </p:nvPr>
        </p:nvSpPr>
        <p:spPr>
          <a:xfrm>
            <a:off x="581192" y="702156"/>
            <a:ext cx="11029616" cy="849807"/>
          </a:xfrm>
        </p:spPr>
        <p:txBody>
          <a:bodyPr/>
          <a:lstStyle/>
          <a:p>
            <a:pPr algn="ctr">
              <a:defRPr/>
            </a:pPr>
            <a:r>
              <a:rPr lang="en-US" b="1" dirty="0">
                <a:solidFill>
                  <a:srgbClr val="FFC000"/>
                </a:solidFill>
              </a:rPr>
              <a:t>Database files</a:t>
            </a:r>
          </a:p>
        </p:txBody>
      </p:sp>
      <p:sp>
        <p:nvSpPr>
          <p:cNvPr id="5123" name="Content Placeholder 2">
            <a:extLst>
              <a:ext uri="{FF2B5EF4-FFF2-40B4-BE49-F238E27FC236}">
                <a16:creationId xmlns:a16="http://schemas.microsoft.com/office/drawing/2014/main" id="{89104528-3857-48F4-B653-5BF25EB17328}"/>
              </a:ext>
            </a:extLst>
          </p:cNvPr>
          <p:cNvSpPr>
            <a:spLocks noGrp="1"/>
          </p:cNvSpPr>
          <p:nvPr>
            <p:ph idx="1"/>
          </p:nvPr>
        </p:nvSpPr>
        <p:spPr>
          <a:xfrm>
            <a:off x="421801" y="2197274"/>
            <a:ext cx="11029615" cy="3678303"/>
          </a:xfrm>
        </p:spPr>
        <p:txBody>
          <a:bodyPr>
            <a:normAutofit/>
          </a:bodyPr>
          <a:lstStyle/>
          <a:p>
            <a:pPr>
              <a:buFont typeface="Arial" panose="020B0604020202020204" pitchFamily="34" charset="0"/>
              <a:buChar char="•"/>
            </a:pPr>
            <a:r>
              <a:rPr lang="en-US" sz="2400" dirty="0"/>
              <a:t>Microsoft SQL Server uses three types of files to store a database: Primary .</a:t>
            </a:r>
            <a:r>
              <a:rPr lang="en-US" sz="2400" dirty="0" err="1"/>
              <a:t>mdf</a:t>
            </a:r>
            <a:r>
              <a:rPr lang="en-US" sz="2400" dirty="0"/>
              <a:t> data files that contain user-defined objects such as tables and views, as well as system tables. </a:t>
            </a:r>
          </a:p>
          <a:p>
            <a:pPr>
              <a:buFont typeface="Arial" panose="020B0604020202020204" pitchFamily="34" charset="0"/>
              <a:buChar char="•"/>
            </a:pPr>
            <a:r>
              <a:rPr lang="en-US" sz="2400" dirty="0"/>
              <a:t>Secondary data files with .</a:t>
            </a:r>
            <a:r>
              <a:rPr lang="en-US" sz="2400" dirty="0" err="1"/>
              <a:t>ndf</a:t>
            </a:r>
            <a:r>
              <a:rPr lang="en-US" sz="2400" dirty="0"/>
              <a:t> extension on separate physical hard drives to make room for your database. </a:t>
            </a:r>
          </a:p>
          <a:p>
            <a:pPr>
              <a:buFont typeface="Arial" panose="020B0604020202020204" pitchFamily="34" charset="0"/>
              <a:buChar char="•"/>
            </a:pPr>
            <a:r>
              <a:rPr lang="en-US" sz="2400" dirty="0"/>
              <a:t>Transaction log files have the .</a:t>
            </a:r>
            <a:r>
              <a:rPr lang="en-US" sz="2400" dirty="0" err="1"/>
              <a:t>ldf</a:t>
            </a:r>
            <a:r>
              <a:rPr lang="en-US" sz="2400" dirty="0"/>
              <a:t> extension and do not contain any objects such as tables or views. </a:t>
            </a:r>
            <a:endParaRPr lang="en-US" alt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C9A34-4DFD-4F64-9805-ECC58D0518C0}"/>
              </a:ext>
            </a:extLst>
          </p:cNvPr>
          <p:cNvSpPr>
            <a:spLocks noGrp="1"/>
          </p:cNvSpPr>
          <p:nvPr>
            <p:ph type="title"/>
          </p:nvPr>
        </p:nvSpPr>
        <p:spPr>
          <a:xfrm>
            <a:off x="581192" y="702156"/>
            <a:ext cx="11029616" cy="732361"/>
          </a:xfrm>
        </p:spPr>
        <p:txBody>
          <a:bodyPr/>
          <a:lstStyle/>
          <a:p>
            <a:pPr algn="ctr">
              <a:defRPr/>
            </a:pPr>
            <a:r>
              <a:rPr lang="en-US" b="1" dirty="0">
                <a:solidFill>
                  <a:srgbClr val="FFC000"/>
                </a:solidFill>
              </a:rPr>
              <a:t>Database management systems (DBMS)</a:t>
            </a:r>
          </a:p>
        </p:txBody>
      </p:sp>
      <p:sp>
        <p:nvSpPr>
          <p:cNvPr id="6147" name="Content Placeholder 2">
            <a:extLst>
              <a:ext uri="{FF2B5EF4-FFF2-40B4-BE49-F238E27FC236}">
                <a16:creationId xmlns:a16="http://schemas.microsoft.com/office/drawing/2014/main" id="{E62B6724-5C6B-4EFA-BC4F-2C57CE8944E9}"/>
              </a:ext>
            </a:extLst>
          </p:cNvPr>
          <p:cNvSpPr>
            <a:spLocks noGrp="1"/>
          </p:cNvSpPr>
          <p:nvPr>
            <p:ph idx="1"/>
          </p:nvPr>
        </p:nvSpPr>
        <p:spPr/>
        <p:txBody>
          <a:bodyPr>
            <a:normAutofit/>
          </a:bodyPr>
          <a:lstStyle/>
          <a:p>
            <a:pPr defTabSz="914400" eaLnBrk="0" fontAlgn="base" hangingPunct="0">
              <a:spcBef>
                <a:spcPct val="0"/>
              </a:spcBef>
              <a:spcAft>
                <a:spcPct val="0"/>
              </a:spcAft>
              <a:buClrTx/>
              <a:buSzTx/>
            </a:pPr>
            <a:r>
              <a:rPr lang="en-US" sz="2400" dirty="0"/>
              <a:t>Most users do not have direct access to databases. Instead, users use a database management system (DBMS) to indirectly access databases. </a:t>
            </a:r>
          </a:p>
          <a:p>
            <a:pPr defTabSz="914400" eaLnBrk="0" fontAlgn="base" hangingPunct="0">
              <a:spcBef>
                <a:spcPct val="0"/>
              </a:spcBef>
              <a:spcAft>
                <a:spcPct val="0"/>
              </a:spcAft>
              <a:buClrTx/>
              <a:buSzTx/>
            </a:pPr>
            <a:r>
              <a:rPr lang="en-US" sz="2400" dirty="0"/>
              <a:t>A DBMS is a set of programs that allow you to enter, organize, and select data in a database. </a:t>
            </a:r>
            <a:r>
              <a:rPr lang="en-US" altLang="ru-RU" sz="24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ADD0-631F-4534-BF62-48CD0F08EA6E}"/>
              </a:ext>
            </a:extLst>
          </p:cNvPr>
          <p:cNvSpPr>
            <a:spLocks noGrp="1"/>
          </p:cNvSpPr>
          <p:nvPr>
            <p:ph type="title"/>
          </p:nvPr>
        </p:nvSpPr>
        <p:spPr>
          <a:xfrm>
            <a:off x="581192" y="702156"/>
            <a:ext cx="11029616" cy="782695"/>
          </a:xfrm>
        </p:spPr>
        <p:txBody>
          <a:bodyPr/>
          <a:lstStyle/>
          <a:p>
            <a:pPr algn="ctr">
              <a:defRPr/>
            </a:pPr>
            <a:r>
              <a:rPr lang="en-US" b="1" dirty="0">
                <a:solidFill>
                  <a:srgbClr val="FFC000"/>
                </a:solidFill>
              </a:rPr>
              <a:t>Database types</a:t>
            </a:r>
          </a:p>
        </p:txBody>
      </p:sp>
      <p:sp>
        <p:nvSpPr>
          <p:cNvPr id="7171" name="Content Placeholder 2">
            <a:extLst>
              <a:ext uri="{FF2B5EF4-FFF2-40B4-BE49-F238E27FC236}">
                <a16:creationId xmlns:a16="http://schemas.microsoft.com/office/drawing/2014/main" id="{8CFE21C9-F2F6-4A42-A655-BDF2CEAA2B8C}"/>
              </a:ext>
            </a:extLst>
          </p:cNvPr>
          <p:cNvSpPr>
            <a:spLocks noGrp="1"/>
          </p:cNvSpPr>
          <p:nvPr>
            <p:ph idx="1"/>
          </p:nvPr>
        </p:nvSpPr>
        <p:spPr>
          <a:xfrm>
            <a:off x="453006" y="1996580"/>
            <a:ext cx="11157801" cy="4471332"/>
          </a:xfrm>
        </p:spPr>
        <p:txBody>
          <a:bodyPr>
            <a:normAutofit/>
          </a:bodyPr>
          <a:lstStyle/>
          <a:p>
            <a:pPr defTabSz="914400" eaLnBrk="0" fontAlgn="base" hangingPunct="0">
              <a:spcBef>
                <a:spcPct val="0"/>
              </a:spcBef>
              <a:spcAft>
                <a:spcPct val="0"/>
              </a:spcAft>
              <a:buClrTx/>
              <a:buSzTx/>
            </a:pPr>
            <a:r>
              <a:rPr lang="en-US" sz="2400" dirty="0">
                <a:solidFill>
                  <a:srgbClr val="FF0000"/>
                </a:solidFill>
              </a:rPr>
              <a:t>Flat database types </a:t>
            </a:r>
            <a:r>
              <a:rPr lang="en-US" sz="2400" dirty="0"/>
              <a:t>are considered flat because they are two-dimensional tables made up of rows and columns. </a:t>
            </a:r>
            <a:endParaRPr lang="kk-KZ" sz="2400" dirty="0"/>
          </a:p>
          <a:p>
            <a:pPr defTabSz="914400" eaLnBrk="0" fontAlgn="base" hangingPunct="0">
              <a:spcBef>
                <a:spcPct val="0"/>
              </a:spcBef>
              <a:spcAft>
                <a:spcPct val="0"/>
              </a:spcAft>
              <a:buClrTx/>
              <a:buSzTx/>
            </a:pPr>
            <a:r>
              <a:rPr lang="en-US" sz="2400" dirty="0">
                <a:solidFill>
                  <a:srgbClr val="FF0000"/>
                </a:solidFill>
              </a:rPr>
              <a:t>A hierarchical database </a:t>
            </a:r>
            <a:r>
              <a:rPr lang="en-US" sz="2400" dirty="0"/>
              <a:t>design is similar to a tree structure (such as a family tree). Each parent can have multiple children, but each child can only have one parent. </a:t>
            </a:r>
            <a:endParaRPr lang="kk-KZ" sz="2400" dirty="0"/>
          </a:p>
          <a:p>
            <a:pPr defTabSz="914400" eaLnBrk="0" fontAlgn="base" hangingPunct="0">
              <a:spcBef>
                <a:spcPct val="0"/>
              </a:spcBef>
              <a:spcAft>
                <a:spcPct val="0"/>
              </a:spcAft>
              <a:buClrTx/>
              <a:buSzTx/>
            </a:pPr>
            <a:r>
              <a:rPr lang="en-US" sz="2400" dirty="0">
                <a:solidFill>
                  <a:srgbClr val="FF0000"/>
                </a:solidFill>
              </a:rPr>
              <a:t>A relational database </a:t>
            </a:r>
            <a:r>
              <a:rPr lang="en-US" sz="2400" dirty="0"/>
              <a:t>is similar to a hierarchical database in that data is stored in tables and any new information is automatically added to the table without the need to reorganize the table itself. Unlike a hierarchical database, a table in a relational database can have multiple parents. </a:t>
            </a:r>
            <a:endParaRPr lang="en-US" alt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8414C-9431-4203-AE40-EB0501E69DAE}"/>
              </a:ext>
            </a:extLst>
          </p:cNvPr>
          <p:cNvSpPr>
            <a:spLocks noGrp="1"/>
          </p:cNvSpPr>
          <p:nvPr>
            <p:ph type="title"/>
          </p:nvPr>
        </p:nvSpPr>
        <p:spPr>
          <a:xfrm>
            <a:off x="581192" y="702156"/>
            <a:ext cx="11029616" cy="774306"/>
          </a:xfrm>
        </p:spPr>
        <p:txBody>
          <a:bodyPr/>
          <a:lstStyle/>
          <a:p>
            <a:pPr algn="ctr">
              <a:defRPr/>
            </a:pPr>
            <a:r>
              <a:rPr lang="en-US" b="1" dirty="0">
                <a:solidFill>
                  <a:srgbClr val="FFC000"/>
                </a:solidFill>
              </a:rPr>
              <a:t>Database servers</a:t>
            </a:r>
          </a:p>
        </p:txBody>
      </p:sp>
      <p:sp>
        <p:nvSpPr>
          <p:cNvPr id="3" name="Rectangle 1">
            <a:extLst>
              <a:ext uri="{FF2B5EF4-FFF2-40B4-BE49-F238E27FC236}">
                <a16:creationId xmlns:a16="http://schemas.microsoft.com/office/drawing/2014/main" id="{C1BA92F0-A0A8-40A5-BA46-6FDC1DBE78F7}"/>
              </a:ext>
            </a:extLst>
          </p:cNvPr>
          <p:cNvSpPr>
            <a:spLocks noGrp="1" noChangeArrowheads="1"/>
          </p:cNvSpPr>
          <p:nvPr>
            <p:ph idx="1"/>
          </p:nvPr>
        </p:nvSpPr>
        <p:spPr bwMode="auto">
          <a:xfrm>
            <a:off x="1087687" y="2709854"/>
            <a:ext cx="947024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buClrTx/>
              <a:buSzTx/>
            </a:pPr>
            <a:r>
              <a:rPr lang="en-US" dirty="0"/>
              <a:t>Databases are often located on database servers, so they can be accessed get access </a:t>
            </a:r>
          </a:p>
          <a:p>
            <a:pPr marL="0" indent="0" defTabSz="914400" eaLnBrk="0" fontAlgn="base" hangingPunct="0">
              <a:spcBef>
                <a:spcPct val="0"/>
              </a:spcBef>
              <a:spcAft>
                <a:spcPct val="0"/>
              </a:spcAft>
              <a:buClrTx/>
              <a:buSzTx/>
              <a:buNone/>
            </a:pPr>
            <a:r>
              <a:rPr lang="en-US" dirty="0"/>
              <a:t>to multiple users and provide a high level of productivity. </a:t>
            </a:r>
          </a:p>
          <a:p>
            <a:pPr defTabSz="914400" eaLnBrk="0" fontAlgn="base" hangingPunct="0">
              <a:spcBef>
                <a:spcPct val="0"/>
              </a:spcBef>
              <a:spcAft>
                <a:spcPct val="0"/>
              </a:spcAft>
              <a:buClrTx/>
              <a:buSzTx/>
            </a:pPr>
            <a:r>
              <a:rPr lang="en-US" dirty="0"/>
              <a:t>A popular database server is Microsoft SQL Server </a:t>
            </a: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C1567-70E8-4AE3-B607-46FFE3BFFBB1}"/>
              </a:ext>
            </a:extLst>
          </p:cNvPr>
          <p:cNvSpPr>
            <a:spLocks noGrp="1"/>
          </p:cNvSpPr>
          <p:nvPr>
            <p:ph type="title"/>
          </p:nvPr>
        </p:nvSpPr>
        <p:spPr>
          <a:xfrm>
            <a:off x="581192" y="812800"/>
            <a:ext cx="11029616" cy="663662"/>
          </a:xfrm>
        </p:spPr>
        <p:txBody>
          <a:bodyPr/>
          <a:lstStyle/>
          <a:p>
            <a:pPr algn="ctr">
              <a:defRPr/>
            </a:pPr>
            <a:r>
              <a:rPr lang="en-US" b="1" dirty="0">
                <a:solidFill>
                  <a:srgbClr val="FFC000"/>
                </a:solidFill>
              </a:rPr>
              <a:t>restrictions</a:t>
            </a:r>
          </a:p>
        </p:txBody>
      </p:sp>
      <p:sp>
        <p:nvSpPr>
          <p:cNvPr id="9219" name="Content Placeholder 2">
            <a:extLst>
              <a:ext uri="{FF2B5EF4-FFF2-40B4-BE49-F238E27FC236}">
                <a16:creationId xmlns:a16="http://schemas.microsoft.com/office/drawing/2014/main" id="{86DAF442-1B18-4C85-95ED-D2EBF5883BFD}"/>
              </a:ext>
            </a:extLst>
          </p:cNvPr>
          <p:cNvSpPr>
            <a:spLocks noGrp="1"/>
          </p:cNvSpPr>
          <p:nvPr>
            <p:ph idx="1"/>
          </p:nvPr>
        </p:nvSpPr>
        <p:spPr>
          <a:xfrm>
            <a:off x="497302" y="2356664"/>
            <a:ext cx="11230507" cy="1535828"/>
          </a:xfrm>
        </p:spPr>
        <p:txBody>
          <a:bodyPr/>
          <a:lstStyle/>
          <a:p>
            <a:r>
              <a:rPr lang="en-US" sz="2400" dirty="0"/>
              <a:t>Restrictions are rules placed on a field or column to ensure that data deemed invalid is not entered. </a:t>
            </a:r>
            <a:endParaRPr lang="en-US" alt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8B208-D5A4-42B2-936D-632F011F3AF6}"/>
              </a:ext>
            </a:extLst>
          </p:cNvPr>
          <p:cNvSpPr>
            <a:spLocks noGrp="1"/>
          </p:cNvSpPr>
          <p:nvPr>
            <p:ph type="title"/>
          </p:nvPr>
        </p:nvSpPr>
        <p:spPr>
          <a:xfrm>
            <a:off x="581192" y="702156"/>
            <a:ext cx="11029616" cy="799473"/>
          </a:xfrm>
        </p:spPr>
        <p:txBody>
          <a:bodyPr/>
          <a:lstStyle/>
          <a:p>
            <a:pPr algn="ctr">
              <a:defRPr/>
            </a:pPr>
            <a:r>
              <a:rPr lang="en-US" b="1" dirty="0">
                <a:solidFill>
                  <a:srgbClr val="FFC000"/>
                </a:solidFill>
              </a:rPr>
              <a:t>SQL Server Management Studio (SSMS)</a:t>
            </a:r>
          </a:p>
        </p:txBody>
      </p:sp>
      <p:sp>
        <p:nvSpPr>
          <p:cNvPr id="10243" name="Content Placeholder 2">
            <a:extLst>
              <a:ext uri="{FF2B5EF4-FFF2-40B4-BE49-F238E27FC236}">
                <a16:creationId xmlns:a16="http://schemas.microsoft.com/office/drawing/2014/main" id="{74ADA20C-D0C8-4D77-B491-2AB07D4324BD}"/>
              </a:ext>
            </a:extLst>
          </p:cNvPr>
          <p:cNvSpPr>
            <a:spLocks noGrp="1"/>
          </p:cNvSpPr>
          <p:nvPr>
            <p:ph idx="1"/>
          </p:nvPr>
        </p:nvSpPr>
        <p:spPr>
          <a:xfrm>
            <a:off x="379856" y="1796598"/>
            <a:ext cx="11029615" cy="1133155"/>
          </a:xfrm>
        </p:spPr>
        <p:txBody>
          <a:bodyPr/>
          <a:lstStyle/>
          <a:p>
            <a:r>
              <a:rPr lang="en-US" dirty="0"/>
              <a:t>The central feature of SSMS is the Object Browser, which allows the user to view, select and manage any object on the server </a:t>
            </a:r>
            <a:endParaRPr lang="en-US" altLang="ru-RU" dirty="0"/>
          </a:p>
        </p:txBody>
      </p:sp>
      <p:pic>
        <p:nvPicPr>
          <p:cNvPr id="4" name="Рисунок 3">
            <a:extLst>
              <a:ext uri="{FF2B5EF4-FFF2-40B4-BE49-F238E27FC236}">
                <a16:creationId xmlns:a16="http://schemas.microsoft.com/office/drawing/2014/main" id="{5D537CCC-DDA6-4EB7-9014-7B9C3305233B}"/>
              </a:ext>
            </a:extLst>
          </p:cNvPr>
          <p:cNvPicPr>
            <a:picLocks noChangeAspect="1"/>
          </p:cNvPicPr>
          <p:nvPr/>
        </p:nvPicPr>
        <p:blipFill>
          <a:blip r:embed="rId2"/>
          <a:stretch>
            <a:fillRect/>
          </a:stretch>
        </p:blipFill>
        <p:spPr>
          <a:xfrm>
            <a:off x="1704362" y="2743201"/>
            <a:ext cx="8669660" cy="4114800"/>
          </a:xfrm>
          <a:prstGeom prst="rect">
            <a:avLst/>
          </a:prstGeom>
        </p:spPr>
      </p:pic>
    </p:spTree>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Дивиденд</Template>
  <TotalTime>284</TotalTime>
  <Words>1152</Words>
  <Application>Microsoft Office PowerPoint</Application>
  <PresentationFormat>Широкоэкранный</PresentationFormat>
  <Paragraphs>74</Paragraphs>
  <Slides>19</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19</vt:i4>
      </vt:variant>
    </vt:vector>
  </HeadingPairs>
  <TitlesOfParts>
    <vt:vector size="26" baseType="lpstr">
      <vt:lpstr>Arial</vt:lpstr>
      <vt:lpstr>Calibri</vt:lpstr>
      <vt:lpstr>Corbel</vt:lpstr>
      <vt:lpstr>Franklin Gothic Book</vt:lpstr>
      <vt:lpstr>Gill Sans MT</vt:lpstr>
      <vt:lpstr>Wingdings 2</vt:lpstr>
      <vt:lpstr>Дивиденд</vt:lpstr>
      <vt:lpstr>The lecture 2</vt:lpstr>
      <vt:lpstr>Tasks</vt:lpstr>
      <vt:lpstr>database</vt:lpstr>
      <vt:lpstr>Database files</vt:lpstr>
      <vt:lpstr>Database management systems (DBMS)</vt:lpstr>
      <vt:lpstr>Database types</vt:lpstr>
      <vt:lpstr>Database servers</vt:lpstr>
      <vt:lpstr>restrictions</vt:lpstr>
      <vt:lpstr>SQL Server Management Studio (SSMS)</vt:lpstr>
      <vt:lpstr>Data manipulation language(DML)</vt:lpstr>
      <vt:lpstr>Data definition language (DDL)</vt:lpstr>
      <vt:lpstr>Systems tables</vt:lpstr>
      <vt:lpstr>Summary</vt:lpstr>
      <vt:lpstr>Summary</vt:lpstr>
      <vt:lpstr>Summary</vt:lpstr>
      <vt:lpstr>Summary</vt:lpstr>
      <vt:lpstr>Summary</vt:lpstr>
      <vt:lpstr>Summary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2</dc:title>
  <dc:creator>Карюкин Владислав</dc:creator>
  <cp:lastModifiedBy>Владислав Карюкин</cp:lastModifiedBy>
  <cp:revision>8</cp:revision>
  <dcterms:created xsi:type="dcterms:W3CDTF">2021-01-03T07:50:04Z</dcterms:created>
  <dcterms:modified xsi:type="dcterms:W3CDTF">2022-01-20T13:02:34Z</dcterms:modified>
</cp:coreProperties>
</file>